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2"/>
  </p:sldMasterIdLst>
  <p:notesMasterIdLst>
    <p:notesMasterId r:id="rId120"/>
  </p:notesMasterIdLst>
  <p:handoutMasterIdLst>
    <p:handoutMasterId r:id="rId121"/>
  </p:handoutMasterIdLst>
  <p:sldIdLst>
    <p:sldId id="394" r:id="rId3"/>
    <p:sldId id="395" r:id="rId4"/>
    <p:sldId id="618" r:id="rId5"/>
    <p:sldId id="470" r:id="rId6"/>
    <p:sldId id="608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611" r:id="rId18"/>
    <p:sldId id="612" r:id="rId19"/>
    <p:sldId id="613" r:id="rId20"/>
    <p:sldId id="610" r:id="rId21"/>
    <p:sldId id="607" r:id="rId22"/>
    <p:sldId id="482" r:id="rId23"/>
    <p:sldId id="609" r:id="rId24"/>
    <p:sldId id="483" r:id="rId25"/>
    <p:sldId id="484" r:id="rId26"/>
    <p:sldId id="485" r:id="rId27"/>
    <p:sldId id="524" r:id="rId28"/>
    <p:sldId id="525" r:id="rId29"/>
    <p:sldId id="526" r:id="rId30"/>
    <p:sldId id="527" r:id="rId31"/>
    <p:sldId id="528" r:id="rId32"/>
    <p:sldId id="544" r:id="rId33"/>
    <p:sldId id="545" r:id="rId34"/>
    <p:sldId id="529" r:id="rId35"/>
    <p:sldId id="530" r:id="rId36"/>
    <p:sldId id="531" r:id="rId37"/>
    <p:sldId id="532" r:id="rId38"/>
    <p:sldId id="546" r:id="rId39"/>
    <p:sldId id="547" r:id="rId40"/>
    <p:sldId id="548" r:id="rId41"/>
    <p:sldId id="549" r:id="rId42"/>
    <p:sldId id="550" r:id="rId43"/>
    <p:sldId id="551" r:id="rId44"/>
    <p:sldId id="553" r:id="rId45"/>
    <p:sldId id="554" r:id="rId46"/>
    <p:sldId id="555" r:id="rId47"/>
    <p:sldId id="556" r:id="rId48"/>
    <p:sldId id="558" r:id="rId49"/>
    <p:sldId id="559" r:id="rId50"/>
    <p:sldId id="560" r:id="rId51"/>
    <p:sldId id="561" r:id="rId52"/>
    <p:sldId id="562" r:id="rId53"/>
    <p:sldId id="563" r:id="rId54"/>
    <p:sldId id="564" r:id="rId55"/>
    <p:sldId id="565" r:id="rId56"/>
    <p:sldId id="543" r:id="rId57"/>
    <p:sldId id="488" r:id="rId58"/>
    <p:sldId id="614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89" r:id="rId70"/>
    <p:sldId id="578" r:id="rId71"/>
    <p:sldId id="579" r:id="rId72"/>
    <p:sldId id="590" r:id="rId73"/>
    <p:sldId id="580" r:id="rId74"/>
    <p:sldId id="581" r:id="rId75"/>
    <p:sldId id="591" r:id="rId76"/>
    <p:sldId id="582" r:id="rId77"/>
    <p:sldId id="583" r:id="rId78"/>
    <p:sldId id="584" r:id="rId79"/>
    <p:sldId id="592" r:id="rId80"/>
    <p:sldId id="593" r:id="rId81"/>
    <p:sldId id="585" r:id="rId82"/>
    <p:sldId id="586" r:id="rId83"/>
    <p:sldId id="587" r:id="rId84"/>
    <p:sldId id="566" r:id="rId85"/>
    <p:sldId id="588" r:id="rId86"/>
    <p:sldId id="615" r:id="rId87"/>
    <p:sldId id="489" r:id="rId88"/>
    <p:sldId id="490" r:id="rId89"/>
    <p:sldId id="491" r:id="rId90"/>
    <p:sldId id="492" r:id="rId91"/>
    <p:sldId id="494" r:id="rId92"/>
    <p:sldId id="506" r:id="rId93"/>
    <p:sldId id="507" r:id="rId94"/>
    <p:sldId id="594" r:id="rId95"/>
    <p:sldId id="508" r:id="rId96"/>
    <p:sldId id="509" r:id="rId97"/>
    <p:sldId id="510" r:id="rId98"/>
    <p:sldId id="511" r:id="rId99"/>
    <p:sldId id="595" r:id="rId100"/>
    <p:sldId id="597" r:id="rId101"/>
    <p:sldId id="596" r:id="rId102"/>
    <p:sldId id="598" r:id="rId103"/>
    <p:sldId id="599" r:id="rId104"/>
    <p:sldId id="600" r:id="rId105"/>
    <p:sldId id="601" r:id="rId106"/>
    <p:sldId id="602" r:id="rId107"/>
    <p:sldId id="603" r:id="rId108"/>
    <p:sldId id="604" r:id="rId109"/>
    <p:sldId id="605" r:id="rId110"/>
    <p:sldId id="520" r:id="rId111"/>
    <p:sldId id="616" r:id="rId112"/>
    <p:sldId id="522" r:id="rId113"/>
    <p:sldId id="606" r:id="rId114"/>
    <p:sldId id="523" r:id="rId115"/>
    <p:sldId id="469" r:id="rId116"/>
    <p:sldId id="619" r:id="rId117"/>
    <p:sldId id="620" r:id="rId118"/>
    <p:sldId id="622" r:id="rId1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078905-06EA-4F65-A9E3-AA3B43DD0869}">
          <p14:sldIdLst>
            <p14:sldId id="394"/>
            <p14:sldId id="395"/>
            <p14:sldId id="618"/>
          </p14:sldIdLst>
        </p14:section>
        <p14:section name="Definitions" id="{C6B5087C-D381-4859-A2D9-36277B2987C2}">
          <p14:sldIdLst>
            <p14:sldId id="470"/>
            <p14:sldId id="608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Graph Representations" id="{1E66F30C-CDD2-4BA8-AFB2-B3067725C228}">
          <p14:sldIdLst>
            <p14:sldId id="480"/>
            <p14:sldId id="481"/>
            <p14:sldId id="611"/>
            <p14:sldId id="612"/>
            <p14:sldId id="613"/>
            <p14:sldId id="610"/>
            <p14:sldId id="607"/>
            <p14:sldId id="482"/>
            <p14:sldId id="609"/>
            <p14:sldId id="483"/>
            <p14:sldId id="484"/>
          </p14:sldIdLst>
        </p14:section>
        <p14:section name="Graph Traversing Algorithms" id="{5A1E02AD-1E5D-4455-9EC2-3DBEEE66C89B}">
          <p14:sldIdLst>
            <p14:sldId id="485"/>
            <p14:sldId id="524"/>
            <p14:sldId id="525"/>
            <p14:sldId id="526"/>
            <p14:sldId id="527"/>
            <p14:sldId id="528"/>
            <p14:sldId id="544"/>
            <p14:sldId id="545"/>
            <p14:sldId id="529"/>
            <p14:sldId id="530"/>
            <p14:sldId id="531"/>
            <p14:sldId id="532"/>
            <p14:sldId id="546"/>
            <p14:sldId id="547"/>
            <p14:sldId id="548"/>
            <p14:sldId id="549"/>
            <p14:sldId id="550"/>
            <p14:sldId id="551"/>
            <p14:sldId id="553"/>
            <p14:sldId id="554"/>
            <p14:sldId id="555"/>
            <p14:sldId id="556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43"/>
            <p14:sldId id="488"/>
            <p14:sldId id="614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89"/>
            <p14:sldId id="578"/>
            <p14:sldId id="579"/>
            <p14:sldId id="590"/>
            <p14:sldId id="580"/>
            <p14:sldId id="581"/>
            <p14:sldId id="591"/>
            <p14:sldId id="582"/>
            <p14:sldId id="583"/>
            <p14:sldId id="584"/>
            <p14:sldId id="592"/>
            <p14:sldId id="593"/>
            <p14:sldId id="585"/>
            <p14:sldId id="586"/>
            <p14:sldId id="587"/>
            <p14:sldId id="566"/>
            <p14:sldId id="588"/>
            <p14:sldId id="615"/>
          </p14:sldIdLst>
        </p14:section>
        <p14:section name="Graph Connectivity" id="{EF7B6039-6724-48B8-81BF-3D0728476CB0}">
          <p14:sldIdLst>
            <p14:sldId id="489"/>
            <p14:sldId id="490"/>
            <p14:sldId id="491"/>
            <p14:sldId id="492"/>
            <p14:sldId id="494"/>
          </p14:sldIdLst>
        </p14:section>
        <p14:section name="Topological Sort" id="{1A8C7F7D-4DC2-43E7-8678-A9702500017D}">
          <p14:sldIdLst>
            <p14:sldId id="506"/>
            <p14:sldId id="507"/>
            <p14:sldId id="594"/>
            <p14:sldId id="508"/>
            <p14:sldId id="509"/>
            <p14:sldId id="510"/>
            <p14:sldId id="511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520"/>
            <p14:sldId id="616"/>
            <p14:sldId id="522"/>
            <p14:sldId id="606"/>
            <p14:sldId id="523"/>
          </p14:sldIdLst>
        </p14:section>
        <p14:section name="Summary" id="{B8851839-5FCF-4FC8-A14E-E5822B270BEC}">
          <p14:sldIdLst>
            <p14:sldId id="469"/>
            <p14:sldId id="619"/>
            <p14:sldId id="620"/>
            <p14:sldId id="6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7" Type="http://schemas.openxmlformats.org/officeDocument/2006/relationships/slide" Target="slides/slide12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5" Type="http://schemas.openxmlformats.org/officeDocument/2006/relationships/slide" Target="slides/slide10.xml"/><Relationship Id="rId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5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5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20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5170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1861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56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lerikacademy.com/Courses/Courses/Details/186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2F5EF-CA56-4D44-A1A6-15783581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12" y="3962400"/>
            <a:ext cx="2598476" cy="20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Directed 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</a:p>
          <a:p>
            <a:pPr lvl="2"/>
            <a:r>
              <a:rPr lang="en-US" dirty="0"/>
              <a:t>N, G, A, B, C is a path</a:t>
            </a:r>
          </a:p>
          <a:p>
            <a:pPr lvl="2"/>
            <a:r>
              <a:rPr lang="en-US" dirty="0"/>
              <a:t>A, G, K is not a path</a:t>
            </a:r>
          </a:p>
          <a:p>
            <a:pPr lvl="2"/>
            <a:r>
              <a:rPr lang="en-US" dirty="0"/>
              <a:t>H, G, K,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#4: Remove Node B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#5: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/>
              <a:t> 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#6: Remove Node E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#7: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#8: Remove Node D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#9: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#10: Remove Node C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#11: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#12: Remove Node F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Sorting</a:t>
            </a:r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>
                <a:sym typeface="Symbol" pitchFamily="18" charset="2"/>
              </a:rPr>
              <a:t>Example of cycle:</a:t>
            </a:r>
            <a:r>
              <a:rPr lang="bg-BG" dirty="0">
                <a:sym typeface="Symbol" pitchFamily="18" charset="2"/>
              </a:rPr>
              <a:t> </a:t>
            </a:r>
            <a:r>
              <a:rPr lang="en-US" dirty="0"/>
              <a:t>A, B, C, G, 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/>
              <a:t>No cycles in path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>
                <a:sym typeface="Symbol" pitchFamily="18" charset="2"/>
              </a:rPr>
              <a:t>Acyclic undirected graphs are trees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Topological Sorting:</a:t>
            </a:r>
            <a:br>
              <a:rPr lang="en-US" dirty="0"/>
            </a:br>
            <a:r>
              <a:rPr lang="en-US" dirty="0"/>
              <a:t>Source Removal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{</a:t>
            </a:r>
            <a:r>
              <a:rPr lang="en-US" sz="25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>
                <a:solidFill>
                  <a:srgbClr val="FBEEDC"/>
                </a:solidFill>
              </a:rPr>
              <a:t>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visitedNodes</a:t>
            </a:r>
            <a:r>
              <a:rPr lang="en-US" sz="2500" noProof="1">
                <a:solidFill>
                  <a:srgbClr val="FBEEDC"/>
                </a:solidFill>
              </a:rPr>
              <a:t> = { 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foreach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in </a:t>
            </a:r>
            <a:r>
              <a:rPr lang="en-US" sz="2500" i="1" noProof="1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if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n-US" sz="2500" i="1" noProof="1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        visitedNodes ← node</a:t>
            </a:r>
            <a:endParaRPr lang="en-US" sz="25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for each child 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 of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    TopSortDFS(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insert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upfront in the </a:t>
            </a: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hlinkClick r:id="rId2"/>
              </a:rPr>
              <a:t>https://www.cs.usfca.edu/~galles/visualization/TopoSortDFS.html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TopSort</a:t>
            </a:r>
            <a:r>
              <a:rPr lang="en-US" dirty="0"/>
              <a:t>: DFS Algorithm + Cycle Detection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visitedNodes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current DFS cycle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foreach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in </a:t>
            </a:r>
            <a:r>
              <a:rPr lang="en-US" sz="2200" i="1" noProof="1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      return "Error: cycle detected"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node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i="1" noProof="1">
                <a:solidFill>
                  <a:srgbClr val="FBEEDC"/>
                </a:solidFill>
              </a:rPr>
              <a:t>        cycleNodes ← 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remove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from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/>
              <a:t>holding</a:t>
            </a:r>
            <a:br>
              <a:rPr lang="en-US" sz="3000" dirty="0"/>
            </a:br>
            <a:r>
              <a:rPr lang="en-US" sz="3000" dirty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Depth-First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/>
              <a:t>) – recursive in-depth traversal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Breadth-First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/>
              <a:t>– source removal algorithms and DFS algorithm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Graphs and Graph 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4724400"/>
            <a:ext cx="11804650" cy="19970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nodes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/>
              <a:t> if</a:t>
            </a:r>
            <a:r>
              <a:rPr lang="bg-BG" dirty="0"/>
              <a:t> а</a:t>
            </a:r>
            <a:r>
              <a:rPr lang="en-US" dirty="0"/>
              <a:t> path exists between them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/>
              <a:t>Every two nodes are reachable from each other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holding two connected 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have many real-world applications</a:t>
            </a:r>
          </a:p>
          <a:p>
            <a:pPr lvl="1"/>
            <a:r>
              <a:rPr lang="en-US" dirty="0"/>
              <a:t>Modeling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/>
              <a:t>like the Internet</a:t>
            </a:r>
          </a:p>
          <a:p>
            <a:pPr lvl="2"/>
            <a:r>
              <a:rPr lang="en-US" dirty="0"/>
              <a:t>Routes are simple paths in the network</a:t>
            </a:r>
          </a:p>
          <a:p>
            <a:pPr lvl="1"/>
            <a:r>
              <a:rPr lang="en-US" dirty="0"/>
              <a:t>Modeling a city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/>
              <a:t>Streets are edges, crossings are vertices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/>
              <a:t>People are nodes and their connections are edges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/>
              <a:t>States are nodes, transitions are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04096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/>
              <a:t>Classic and OOP 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/>
              <a:t>Each node holds a list </a:t>
            </a:r>
            <a:br>
              <a:rPr lang="en-US" dirty="0"/>
            </a:br>
            <a:r>
              <a:rPr lang="en-US" dirty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/>
              <a:t>Each cell keeps whether and </a:t>
            </a:r>
            <a:br>
              <a:rPr lang="en-US" dirty="0"/>
            </a:br>
            <a:r>
              <a:rPr lang="en-US" dirty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{1}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List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 = new List&lt;int&gt;[]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new[,]</a:t>
            </a: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List of Edges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Child 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3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3, Child = 6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technique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/>
              <a:t>working with graphs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/>
              <a:t>: [0…6]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5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named nodes</a:t>
            </a: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Algorithms</a:t>
            </a:r>
          </a:p>
          <a:p>
            <a:pPr marL="631825" lvl="1" indent="-328613"/>
            <a:r>
              <a:rPr lang="en-US" dirty="0"/>
              <a:t>Depth-First-Search (DFS)</a:t>
            </a:r>
          </a:p>
          <a:p>
            <a:pPr marL="631825" lvl="1" indent="-328613"/>
            <a:r>
              <a:rPr lang="en-US" dirty="0"/>
              <a:t>Breadth-First-Search (BFS)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Connected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Topological Sorting</a:t>
            </a:r>
          </a:p>
          <a:p>
            <a:pPr lvl="1"/>
            <a:r>
              <a:rPr lang="en-US" dirty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Suppose we have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graph of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</a:t>
            </a:r>
            <a:r>
              <a:rPr lang="en-US" sz="3000" dirty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 – How?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</a:t>
            </a:r>
          </a:p>
          <a:p>
            <a:r>
              <a:rPr lang="en-US" sz="2600" noProof="1"/>
              <a:t>    new List&lt;int&gt;[</a:t>
            </a:r>
            <a:r>
              <a:rPr lang="en-US" sz="2600" i="1" noProof="1"/>
              <a:t>n</a:t>
            </a:r>
            <a:r>
              <a:rPr lang="en-US" sz="2600" noProof="1"/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new Dictionary&lt;</a:t>
            </a:r>
            <a:endParaRPr lang="bg-BG" sz="2600" noProof="1"/>
          </a:p>
          <a:p>
            <a:r>
              <a:rPr lang="bg-BG" sz="2600" noProof="1"/>
              <a:t>  </a:t>
            </a:r>
            <a:r>
              <a:rPr lang="en-US" sz="2600" noProof="1"/>
              <a:t>string, List&lt;string&gt;&gt;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Ruse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Sofia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Pleven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Varna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Bourgas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Stara Zagora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Plovdiv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"Plovdiv",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"Ruse"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"Plovdiv"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children of node 0 (Ruse)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 // successors of node 1 (Sofia)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2 (Pleven)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3 (Varna)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4 (Bourgas)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5 (Stara Zagora)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6 (Plovdiv)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OOP: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/>
              <a:t>Optional classes</a:t>
            </a:r>
          </a:p>
          <a:p>
            <a:pPr lvl="1"/>
            <a:r>
              <a:rPr lang="en-US" dirty="0"/>
              <a:t>Algorithm classes</a:t>
            </a:r>
          </a:p>
          <a:p>
            <a:r>
              <a:rPr lang="en-US" dirty="0"/>
              <a:t>Using external graph and algorithms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http://quickgraph.codeplex.com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OOP-Based-Graph Representation</a:t>
            </a:r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(DFS)</a:t>
            </a:r>
            <a:br>
              <a:rPr lang="en-US" dirty="0"/>
            </a:br>
            <a:r>
              <a:rPr lang="en-US" dirty="0"/>
              <a:t>and Breadth-First Search (BFS)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Usually implemented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Implemented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Traversal Algorithms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the initial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7,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4)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5)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6)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12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7)</a:t>
            </a:r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8)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9)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10)</a:t>
            </a:r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11)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6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12)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/>
              <a:t>Definitions and Terminology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BDAE6-623E-4FFD-8AAA-1877F59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1" y="1676400"/>
            <a:ext cx="3526623" cy="28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13)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14)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23, 21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15)</a:t>
            </a:r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6, 23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17)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18)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19)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20)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  <a:r>
              <a:rPr lang="en-US"/>
              <a:t>, 19</a:t>
            </a:r>
            <a:endParaRPr lang="en-US" dirty="0"/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22)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/>
              <a:t>, </a:t>
            </a:r>
            <a:r>
              <a:rPr lang="en-US" sz="3000" dirty="0"/>
              <a:t>denoted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b="1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Set of nodes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/>
              <a:t> with many-to-many relationship between them 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/>
              <a:t>)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predecessors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/>
              <a:t> connect two nodes (vertices)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Self-relationship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23)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24)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14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26)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27)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(empty)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14, 21, 31, 19, 1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28)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Recursive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DFS for Graph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(vertex)</a:t>
            </a:r>
          </a:p>
          <a:p>
            <a:pPr lvl="1"/>
            <a:r>
              <a:rPr lang="en-US" dirty="0"/>
              <a:t>Element of a graph</a:t>
            </a:r>
          </a:p>
          <a:p>
            <a:pPr lvl="1"/>
            <a:r>
              <a:rPr lang="en-US" dirty="0"/>
              <a:t>Can have name / value</a:t>
            </a:r>
          </a:p>
          <a:p>
            <a:pPr lvl="1"/>
            <a:r>
              <a:rPr lang="en-US" dirty="0"/>
              <a:t>Keeps a list of adjacent nodes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/>
              <a:t>Connection between two nodes</a:t>
            </a:r>
          </a:p>
          <a:p>
            <a:pPr lvl="1"/>
            <a:r>
              <a:rPr lang="en-US" dirty="0"/>
              <a:t>Can be directed / undirected</a:t>
            </a:r>
          </a:p>
          <a:p>
            <a:pPr lvl="1"/>
            <a:r>
              <a:rPr lang="en-US" dirty="0"/>
              <a:t>Can be weighted / unweighted</a:t>
            </a:r>
          </a:p>
          <a:p>
            <a:pPr lvl="1"/>
            <a:r>
              <a:rPr lang="en-US" dirty="0"/>
              <a:t>Can have name / value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2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3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4</a:t>
            </a:r>
            <a:r>
              <a:rPr lang="en-US" dirty="0"/>
              <a:t>)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5</a:t>
            </a:r>
            <a:r>
              <a:rPr lang="en-US" dirty="0"/>
              <a:t>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/>
              <a:t>Edges have direction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1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15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Weight (cost) is associated with each edge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/>
              <a:t>BFS Graph </a:t>
            </a:r>
            <a:r>
              <a:rPr lang="en-US" dirty="0"/>
              <a:t>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What will happen if in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algorithm we change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/>
              <a:t> with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An iterative stack-based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/>
              <a:t>Iterative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the Connected Components</a:t>
            </a:r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/>
              <a:t>of undirected graph</a:t>
            </a:r>
          </a:p>
          <a:p>
            <a:pPr lvl="1"/>
            <a:r>
              <a:rPr lang="en-US" dirty="0"/>
              <a:t>A sub-graph in which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/>
              <a:t>to each other by paths</a:t>
            </a:r>
          </a:p>
          <a:p>
            <a:pPr lvl="1"/>
            <a:r>
              <a:rPr lang="en-US" dirty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Finding the connected components in a graph</a:t>
            </a:r>
          </a:p>
          <a:p>
            <a:pPr lvl="1"/>
            <a:r>
              <a:rPr lang="en-US" dirty="0"/>
              <a:t>Loop through all nodes and start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/>
              <a:t> traversing from 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/>
              <a:t> node</a:t>
            </a:r>
          </a:p>
          <a:p>
            <a:r>
              <a:rPr lang="en-US" dirty="0"/>
              <a:t>Each time you start a new traversal</a:t>
            </a:r>
          </a:p>
          <a:p>
            <a:pPr lvl="1"/>
            <a:r>
              <a:rPr lang="en-US" dirty="0"/>
              <a:t>You find a new connected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All Graph Connected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Connected Components: Algorithm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visited[] = false;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foreach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DFS 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{ 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foreach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in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undirected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  <a:endParaRPr lang="bg-BG" dirty="0"/>
          </a:p>
          <a:p>
            <a:pPr lvl="2"/>
            <a:r>
              <a:rPr lang="en-US" dirty="0"/>
              <a:t>A, B, G, N, K is a path</a:t>
            </a:r>
          </a:p>
          <a:p>
            <a:pPr lvl="2"/>
            <a:r>
              <a:rPr lang="en-US" dirty="0"/>
              <a:t>H, K, C is not a path</a:t>
            </a:r>
          </a:p>
          <a:p>
            <a:pPr lvl="2"/>
            <a:r>
              <a:rPr lang="en-US" dirty="0"/>
              <a:t>H, G, G, B,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/>
              <a:t>Finding the</a:t>
            </a:r>
            <a:br>
              <a:rPr lang="en-US" dirty="0"/>
            </a:br>
            <a:r>
              <a:rPr lang="en-US"/>
              <a:t>Connected Components</a:t>
            </a:r>
            <a:br>
              <a:rPr lang="en-US"/>
            </a:br>
            <a:r>
              <a:rPr lang="en-US"/>
              <a:t>in </a:t>
            </a:r>
            <a:r>
              <a:rPr lang="en-US" dirty="0"/>
              <a:t>an Undirected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/>
              <a:t>Ordering a Graph by Set of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/>
              <a:t>(ordering) of a directed graph </a:t>
            </a:r>
          </a:p>
          <a:p>
            <a:pPr lvl="1"/>
            <a:r>
              <a:rPr lang="en-US" dirty="0"/>
              <a:t>Linear ordering of its vertices, such that</a:t>
            </a:r>
          </a:p>
          <a:p>
            <a:pPr lvl="1"/>
            <a:r>
              <a:rPr lang="en-US" dirty="0"/>
              <a:t>For every directed edge from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to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,</a:t>
            </a:r>
            <a:br>
              <a:rPr lang="en-US" dirty="0"/>
            </a:b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comes before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in the ordering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7 → 5 → 3 → 11 → 8 → 2 → 9 → 10</a:t>
            </a:r>
          </a:p>
          <a:p>
            <a:pPr lvl="1"/>
            <a:r>
              <a:rPr lang="en-US" dirty="0"/>
              <a:t>3 → 5 → 7 → 8 → 11 → 2 → 9 → 10</a:t>
            </a:r>
          </a:p>
          <a:p>
            <a:pPr lvl="1"/>
            <a:r>
              <a:rPr lang="en-US" dirty="0"/>
              <a:t>5 → 7 → 3 → 8 → 11 → 10 → 9 →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have a set of learning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  <a:p>
            <a:pPr lvl="1"/>
            <a:r>
              <a:rPr lang="en-US" dirty="0"/>
              <a:t>Undirected graphs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Graphs with cycles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Sorting is not unique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sorting algorithms exists and they give different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Removal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empty list that will hold the sorted elements (output)</a:t>
            </a: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set 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some 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append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: {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is empty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else 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"Error: graph has at least one cycle"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A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#3: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5880</Words>
  <Application>Microsoft Office PowerPoint</Application>
  <PresentationFormat>Custom</PresentationFormat>
  <Paragraphs>1692</Paragraphs>
  <Slides>117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Consolas</vt:lpstr>
      <vt:lpstr>Symbol</vt:lpstr>
      <vt:lpstr>Wingdings</vt:lpstr>
      <vt:lpstr>Wingdings 2</vt:lpstr>
      <vt:lpstr>1_SoftUni 16x9</vt:lpstr>
      <vt:lpstr>Graphs and Graph Algorithms</vt:lpstr>
      <vt:lpstr>Table of Contents</vt:lpstr>
      <vt:lpstr>Have a Question?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  <vt:lpstr>Graphs and Graph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2018-03-27T08:26:44Z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